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51" r:id="rId2"/>
    <p:sldId id="346" r:id="rId3"/>
    <p:sldId id="320" r:id="rId4"/>
    <p:sldId id="358" r:id="rId5"/>
    <p:sldId id="32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7" autoAdjust="0"/>
    <p:restoredTop sz="38207" autoAdjust="0"/>
  </p:normalViewPr>
  <p:slideViewPr>
    <p:cSldViewPr snapToGrid="0">
      <p:cViewPr varScale="1">
        <p:scale>
          <a:sx n="49" d="100"/>
          <a:sy n="49" d="100"/>
        </p:scale>
        <p:origin x="23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5D970-2D5B-450A-A755-533996D4A52B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B722F-F30A-4403-B204-51C2CC48F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6F519-F5A9-498B-A919-B05F8F66013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4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6F519-F5A9-498B-A919-B05F8F66013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19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6F519-F5A9-498B-A919-B05F8F66013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56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B722F-F30A-4403-B204-51C2CC48F4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38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B722F-F30A-4403-B204-51C2CC48F4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2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B722F-F30A-4403-B204-51C2CC48F4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1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6027-E36D-4F97-9DA1-DA9C28E41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A62568-BF58-4639-9EAA-7A9060DEF7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03102-8FD4-4F78-8584-82ADBEC09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7E5EC-5A5B-4DBE-AE85-086E23FA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7C780-8CD3-4EF8-B035-5FBEB2A3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4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68A4-8405-4849-9F73-405104EA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2C482-7EEA-4F0C-8BFB-C52EBCECC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8286A-7B2D-43C3-BD7B-205E152C0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566B3-F08C-4434-9CC1-3FD13A534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000FA-EB77-4535-B93A-D5A1972C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1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7DFA2-906E-43F3-BDB9-4DB409161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0D02F3-B19C-47F8-9FAA-090990335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D87A2-1766-4046-BA59-265C8572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7874C-F8E1-4893-A20A-27895D365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D1B0D-83FB-40AF-8429-A8286661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62EC0-221B-4816-B0BF-71BB618D9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B3EAC-C5BC-4546-A964-B9F3C2CEB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6A0AD-BCCA-4CF6-A064-675375FA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7A1EE-1238-486A-BDE6-D0FDCB9F5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5B085-F9AA-46D6-8FC9-C435E4B8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5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01AF-5A5A-45B3-A70D-31A940A29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DE4E1-2611-4307-9D44-DE684B969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48BB-28EB-4F6D-8759-EC9564F07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04AFC-A065-4440-8A5F-D7AEACFA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F8937-2A30-416B-867E-B004489F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B7F3-12F7-45E0-ACF5-A2C0E68DC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AFF97-4D51-4C8F-9416-5E3723363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E0CC9-4D65-4F95-B59E-A8218EA02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245E9-E921-456A-85DA-2965BF9A4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57CF5-55AE-4B31-B950-A53D1C52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3EE89-8298-46EA-990B-811A2561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5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28281-21D0-430A-AE26-3A109EA7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31277-011A-4660-B3F0-38D5227F7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707BFE-C20C-49CD-90C5-A9BC1878D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34D54-6C6F-41BA-AB06-E0C7B6912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3890BA-BAEB-46A5-A209-3E17BE1EF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3B2F1D-65A6-4935-B0A3-F453DFD0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E54F9D-4D80-4AB0-A8D4-8CC5C9941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1094E5-F188-402F-AD2C-385160E4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5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118D-437F-4807-B3C6-41DE4EF1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D043-B621-4EA9-B2E9-B5B1F7CF1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90AAB2-6394-4C69-A719-B19D75D2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0E99DD-08DD-4AC4-9168-A03921B05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0A38F6-535C-4007-9357-955C71E54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50CF0-A830-44AD-9697-A3F526D7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7C79A-698C-4AEB-B81D-DB2F98CC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5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40AD3-2F30-43AD-946C-1013E993C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BABD8-BCCE-46B7-9C67-CDAF560C0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369A8-CC60-487A-AC49-F6522179E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90406-C97C-4B20-9F04-3AD3A637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DADBE-23B4-4B59-8A07-48D4B5DB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5005B-FA4C-465D-9782-38726BA5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6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B2CE9-458B-4D77-8499-758456BFB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EC49DF-EFED-47B6-842D-2CB42293D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0CF15C-16B4-423D-9D05-35B8BE186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55425-F517-474F-8107-E29D9D03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65ED6-BF66-40DA-84E5-0E8884933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3EB75-943E-4BE1-8A4B-623C65B9C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4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A74B2-D5C8-41DE-A493-615312A34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DD348-334A-44EC-91A5-64FBAEF8C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0635B-4D4F-47EB-A078-3E6D693D17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BEBCB-5248-49C7-A6B4-C68F9783CD00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B3322-6FD1-4157-85A1-55CBFF3B2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514BB-C0B2-441F-87F0-86EA41575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1B5A4-22D4-443A-9D36-72D055A44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8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hreecountrytrustedbrok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reecountrytrustedbroker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mailto:uvarov.valent@yandex.ru" TargetMode="External"/><Relationship Id="rId4" Type="http://schemas.openxmlformats.org/officeDocument/2006/relationships/hyperlink" Target="mailto:jcdickey@threecountrytrustedbroke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72147-2A6F-4429-BF98-1CF89D65B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4095"/>
            <a:ext cx="9144000" cy="1857323"/>
          </a:xfrm>
        </p:spPr>
        <p:txBody>
          <a:bodyPr>
            <a:normAutofit/>
          </a:bodyPr>
          <a:lstStyle/>
          <a:p>
            <a:r>
              <a:rPr lang="en-US" sz="3200" b="1" dirty="0"/>
              <a:t>International Institute of Space Law</a:t>
            </a:r>
            <a:br>
              <a:rPr lang="en-US" sz="3200" b="1" dirty="0"/>
            </a:br>
            <a:r>
              <a:rPr lang="en-US" sz="3200" b="1" dirty="0"/>
              <a:t>“Happy Hour” Presentation</a:t>
            </a:r>
            <a:br>
              <a:rPr lang="en-US" sz="3200" b="1" dirty="0"/>
            </a:br>
            <a:r>
              <a:rPr lang="en-US" sz="3200" b="1" dirty="0"/>
              <a:t>September 18, 2021</a:t>
            </a:r>
            <a:br>
              <a:rPr lang="en-US" sz="3200" b="1" dirty="0"/>
            </a:br>
            <a:r>
              <a:rPr lang="en-US" sz="3200" b="1" dirty="0"/>
              <a:t>“TCTB: A Private-Public Path to Cooperative ADR”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9DEE25-F858-4D8B-9C6F-5D3C79031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2376"/>
            <a:ext cx="9144000" cy="196999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Chuck Dickey, Houston, Texas, USA</a:t>
            </a:r>
          </a:p>
          <a:p>
            <a:r>
              <a:rPr lang="en-US" dirty="0"/>
              <a:t>Valentin </a:t>
            </a:r>
            <a:r>
              <a:rPr lang="en-US" dirty="0" err="1"/>
              <a:t>Uvarov</a:t>
            </a:r>
            <a:r>
              <a:rPr lang="en-US" dirty="0"/>
              <a:t>, Moscow, Russia</a:t>
            </a:r>
          </a:p>
          <a:p>
            <a:r>
              <a:rPr lang="en-US" dirty="0"/>
              <a:t>TCTB, LLC </a:t>
            </a:r>
          </a:p>
          <a:p>
            <a:r>
              <a:rPr lang="en-US" dirty="0">
                <a:hlinkClick r:id="rId3"/>
              </a:rPr>
              <a:t>threecountrytrustedbroker.com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194888-7F38-4BFB-9222-C80C31835C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612" y="2514721"/>
            <a:ext cx="1940775" cy="182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49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00"/>
    </mc:Choice>
    <mc:Fallback xmlns="">
      <p:transition spd="slow" advTm="121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4A591-6533-4E32-A696-019D3BB2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5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We All Agree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FFD67-5FA1-4FDA-8C3B-86C0B5E9B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8487"/>
            <a:ext cx="10515600" cy="5161454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/>
              <a:t>Technical consensus some form of active remediation (ADR) is needed NOW to avoid a much more expensive solution later (Kessler Syndrome risk)</a:t>
            </a:r>
          </a:p>
          <a:p>
            <a:r>
              <a:rPr lang="en-US" sz="9600" dirty="0"/>
              <a:t>Begin with high mass, high collision risk debris in high-LEO (targeting studies are country agnostic)</a:t>
            </a:r>
          </a:p>
          <a:p>
            <a:pPr lvl="1"/>
            <a:r>
              <a:rPr lang="en-US" sz="9200" dirty="0"/>
              <a:t>Top 50-100 candidates identified</a:t>
            </a:r>
          </a:p>
          <a:p>
            <a:r>
              <a:rPr lang="en-US" sz="9600" dirty="0"/>
              <a:t>Capable ADR technology emerging across the world (also country agnostic as to targets)</a:t>
            </a:r>
          </a:p>
          <a:p>
            <a:r>
              <a:rPr lang="en-US" sz="9600" dirty="0"/>
              <a:t>High mass high-LEO debris is a “market” without paying customers</a:t>
            </a:r>
          </a:p>
          <a:p>
            <a:r>
              <a:rPr lang="en-US" sz="9600" dirty="0"/>
              <a:t>Single country solutions are inherently inefficient – we need to cooperate!</a:t>
            </a:r>
          </a:p>
          <a:p>
            <a:r>
              <a:rPr lang="en-US" sz="9600" dirty="0"/>
              <a:t>Seven entities are responsible for virtually all debris (</a:t>
            </a:r>
            <a:r>
              <a:rPr lang="en-US" sz="9600" b="1" dirty="0"/>
              <a:t>Risk</a:t>
            </a:r>
            <a:r>
              <a:rPr lang="en-US" sz="9600" dirty="0"/>
              <a:t>)</a:t>
            </a:r>
          </a:p>
          <a:p>
            <a:pPr lvl="1"/>
            <a:r>
              <a:rPr lang="en-US" sz="9600" dirty="0"/>
              <a:t>Russia, U. S., China own the lion’s share, but most are Russian</a:t>
            </a:r>
          </a:p>
          <a:p>
            <a:pPr lvl="1"/>
            <a:r>
              <a:rPr lang="en-US" sz="9600" dirty="0"/>
              <a:t>France, Japan, India and ESA have contributed to the problem</a:t>
            </a:r>
          </a:p>
          <a:p>
            <a:r>
              <a:rPr lang="en-US" sz="9600" dirty="0"/>
              <a:t>The same seven entities use space extensively today, and have the most to gain from ADR (</a:t>
            </a:r>
            <a:r>
              <a:rPr lang="en-US" sz="9600" b="1" dirty="0"/>
              <a:t>Opportunity</a:t>
            </a:r>
            <a:r>
              <a:rPr lang="en-US" sz="9600" dirty="0"/>
              <a:t>)</a:t>
            </a:r>
          </a:p>
          <a:p>
            <a:endParaRPr lang="en-US" sz="9600" dirty="0"/>
          </a:p>
          <a:p>
            <a:pPr marL="0" indent="0" algn="ctr">
              <a:buNone/>
            </a:pPr>
            <a:endParaRPr lang="en-US" sz="6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AF2362-D30C-4372-B2D9-C3E0B08645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468" y="230188"/>
            <a:ext cx="802535" cy="75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67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2C03-1DF9-4E9D-A8E6-839730DFC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Hurdles to Cooperative ADR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529B5-2850-4BDF-B170-09F924EE6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610"/>
            <a:ext cx="10515600" cy="5191708"/>
          </a:xfrm>
        </p:spPr>
        <p:txBody>
          <a:bodyPr>
            <a:normAutofit/>
          </a:bodyPr>
          <a:lstStyle/>
          <a:p>
            <a:r>
              <a:rPr lang="en-US" sz="2600" b="1" dirty="0"/>
              <a:t>Legal</a:t>
            </a:r>
            <a:r>
              <a:rPr lang="en-US" sz="2600" dirty="0"/>
              <a:t> (no clear solution under existing international law)</a:t>
            </a:r>
          </a:p>
          <a:p>
            <a:r>
              <a:rPr lang="en-US" sz="2600" b="1" dirty="0"/>
              <a:t>Political</a:t>
            </a:r>
            <a:r>
              <a:rPr lang="en-US" sz="2600" dirty="0"/>
              <a:t> (will lacking, cooperation today unlikely through traditional diplomatic channels)</a:t>
            </a:r>
          </a:p>
          <a:p>
            <a:r>
              <a:rPr lang="en-US" sz="2600" b="1" dirty="0"/>
              <a:t>National Security </a:t>
            </a:r>
            <a:r>
              <a:rPr lang="en-US" sz="2600" dirty="0"/>
              <a:t>(most ADR technology is “dual use”, some debris reflects military secrets)</a:t>
            </a:r>
          </a:p>
          <a:p>
            <a:r>
              <a:rPr lang="en-US" sz="2600" b="1" dirty="0"/>
              <a:t>Economic</a:t>
            </a:r>
          </a:p>
          <a:p>
            <a:pPr lvl="1"/>
            <a:r>
              <a:rPr lang="en-US" sz="2600" dirty="0"/>
              <a:t>Mismatch between technology (country agnostic) and responsibility (country specific)</a:t>
            </a:r>
          </a:p>
          <a:p>
            <a:pPr lvl="1"/>
            <a:r>
              <a:rPr lang="en-US" sz="2600" dirty="0"/>
              <a:t>Commercial solutions lack paying customers </a:t>
            </a:r>
          </a:p>
          <a:p>
            <a:pPr lvl="1"/>
            <a:r>
              <a:rPr lang="en-US" sz="2600" dirty="0"/>
              <a:t>Single country solutions inherently inefficient</a:t>
            </a:r>
          </a:p>
          <a:p>
            <a:r>
              <a:rPr lang="en-US" sz="2600" b="1" dirty="0"/>
              <a:t>Funding</a:t>
            </a:r>
            <a:r>
              <a:rPr lang="en-US" sz="2600" dirty="0"/>
              <a:t> required is huge, more than any single country could or should bear alone</a:t>
            </a:r>
          </a:p>
          <a:p>
            <a:endParaRPr lang="en-US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5546D4-CFFA-4C83-8855-985D0944AA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750" y="230188"/>
            <a:ext cx="790253" cy="74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57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8F2C-D27E-42B8-8467-450420EE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8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ADR Alternatives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DC73BD-2E46-C049-AD2D-D0CB64561B4C}"/>
              </a:ext>
            </a:extLst>
          </p:cNvPr>
          <p:cNvSpPr/>
          <p:nvPr/>
        </p:nvSpPr>
        <p:spPr>
          <a:xfrm>
            <a:off x="3471599" y="4427621"/>
            <a:ext cx="4978283" cy="128489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875E85-4868-804E-BD81-843D153CFD39}"/>
              </a:ext>
            </a:extLst>
          </p:cNvPr>
          <p:cNvCxnSpPr>
            <a:cxnSpLocks/>
          </p:cNvCxnSpPr>
          <p:nvPr/>
        </p:nvCxnSpPr>
        <p:spPr>
          <a:xfrm>
            <a:off x="5999747" y="4329666"/>
            <a:ext cx="0" cy="3890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775EC97-3810-8644-8CBB-446EF11D1F46}"/>
              </a:ext>
            </a:extLst>
          </p:cNvPr>
          <p:cNvCxnSpPr>
            <a:cxnSpLocks/>
          </p:cNvCxnSpPr>
          <p:nvPr/>
        </p:nvCxnSpPr>
        <p:spPr>
          <a:xfrm>
            <a:off x="8449882" y="4329666"/>
            <a:ext cx="0" cy="3181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59CECC-4DF8-874E-B311-DF6A693405DF}"/>
              </a:ext>
            </a:extLst>
          </p:cNvPr>
          <p:cNvCxnSpPr>
            <a:cxnSpLocks/>
          </p:cNvCxnSpPr>
          <p:nvPr/>
        </p:nvCxnSpPr>
        <p:spPr>
          <a:xfrm>
            <a:off x="3471599" y="4302109"/>
            <a:ext cx="0" cy="3890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5BA3AF9-C48A-0745-98A2-48FA9C228BE0}"/>
              </a:ext>
            </a:extLst>
          </p:cNvPr>
          <p:cNvSpPr txBox="1"/>
          <p:nvPr/>
        </p:nvSpPr>
        <p:spPr>
          <a:xfrm>
            <a:off x="2561067" y="4718687"/>
            <a:ext cx="202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Private-Public</a:t>
            </a:r>
          </a:p>
          <a:p>
            <a:r>
              <a:rPr lang="en-US" sz="2200" b="1" dirty="0"/>
              <a:t>       (NGO)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ACA96A5-AE8E-EE42-BCE7-7B8ED4D17E56}"/>
              </a:ext>
            </a:extLst>
          </p:cNvPr>
          <p:cNvSpPr txBox="1"/>
          <p:nvPr/>
        </p:nvSpPr>
        <p:spPr>
          <a:xfrm>
            <a:off x="5099595" y="4757545"/>
            <a:ext cx="2237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Public (IGO) (Multilateral)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405457-F4FC-7442-85A9-BF4D8114E3A8}"/>
              </a:ext>
            </a:extLst>
          </p:cNvPr>
          <p:cNvSpPr txBox="1"/>
          <p:nvPr/>
        </p:nvSpPr>
        <p:spPr>
          <a:xfrm>
            <a:off x="7984171" y="4691130"/>
            <a:ext cx="931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Public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D94495-F10A-0640-9BDC-3C0A99D456E7}"/>
              </a:ext>
            </a:extLst>
          </p:cNvPr>
          <p:cNvSpPr txBox="1"/>
          <p:nvPr/>
        </p:nvSpPr>
        <p:spPr>
          <a:xfrm>
            <a:off x="414220" y="3324339"/>
            <a:ext cx="1674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Do nothing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(dodge)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E293A0-90FD-B446-86E7-F70484656BEF}"/>
              </a:ext>
            </a:extLst>
          </p:cNvPr>
          <p:cNvSpPr txBox="1"/>
          <p:nvPr/>
        </p:nvSpPr>
        <p:spPr>
          <a:xfrm>
            <a:off x="2508267" y="2640061"/>
            <a:ext cx="2201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TCTB, LLC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AE39D1-8BF5-744A-972C-1ABCEDD6085A}"/>
              </a:ext>
            </a:extLst>
          </p:cNvPr>
          <p:cNvSpPr txBox="1"/>
          <p:nvPr/>
        </p:nvSpPr>
        <p:spPr>
          <a:xfrm>
            <a:off x="4464511" y="1908567"/>
            <a:ext cx="30704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ADR (new)</a:t>
            </a:r>
          </a:p>
          <a:p>
            <a:pPr algn="ctr"/>
            <a:r>
              <a:rPr lang="en-US" sz="2800" dirty="0"/>
              <a:t>ITU, </a:t>
            </a:r>
            <a:r>
              <a:rPr lang="en-US" sz="2800" dirty="0">
                <a:cs typeface="Calibri" panose="020F0502020204030204" pitchFamily="34" charset="0"/>
              </a:rPr>
              <a:t>IMO</a:t>
            </a:r>
          </a:p>
          <a:p>
            <a:pPr algn="ctr"/>
            <a:r>
              <a:rPr lang="en-US" sz="2800" dirty="0"/>
              <a:t>IADC</a:t>
            </a:r>
          </a:p>
          <a:p>
            <a:pPr algn="ctr"/>
            <a:r>
              <a:rPr lang="en-US" sz="2800" dirty="0"/>
              <a:t>INREMSAT</a:t>
            </a:r>
          </a:p>
          <a:p>
            <a:pPr algn="ctr"/>
            <a:r>
              <a:rPr lang="en-US" sz="2800" dirty="0"/>
              <a:t>ICAO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9398A3C-B24C-F94D-B46B-DCF9A25835C1}"/>
              </a:ext>
            </a:extLst>
          </p:cNvPr>
          <p:cNvSpPr txBox="1"/>
          <p:nvPr/>
        </p:nvSpPr>
        <p:spPr>
          <a:xfrm>
            <a:off x="7216028" y="2640061"/>
            <a:ext cx="2467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Bilateral+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A7190E-8773-0B46-8D3A-606C4B65A418}"/>
              </a:ext>
            </a:extLst>
          </p:cNvPr>
          <p:cNvSpPr txBox="1"/>
          <p:nvPr/>
        </p:nvSpPr>
        <p:spPr>
          <a:xfrm>
            <a:off x="4587367" y="5403268"/>
            <a:ext cx="3067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Cooperative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112651-6456-45D6-A126-4165F26DF7D4}"/>
              </a:ext>
            </a:extLst>
          </p:cNvPr>
          <p:cNvSpPr txBox="1"/>
          <p:nvPr/>
        </p:nvSpPr>
        <p:spPr>
          <a:xfrm>
            <a:off x="10214903" y="3509004"/>
            <a:ext cx="1433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Unilateral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6DDE34-BC1B-439D-B1D2-8F8C54536B2F}"/>
              </a:ext>
            </a:extLst>
          </p:cNvPr>
          <p:cNvSpPr/>
          <p:nvPr/>
        </p:nvSpPr>
        <p:spPr>
          <a:xfrm>
            <a:off x="2229394" y="1708426"/>
            <a:ext cx="7569926" cy="44790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1989E2-2CE6-4E48-857E-0737078458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850" y="230189"/>
            <a:ext cx="846154" cy="79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00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2AF30-8649-427F-82A1-D5E097D6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TCTB: Contracting Relationships</a:t>
            </a:r>
          </a:p>
        </p:txBody>
      </p:sp>
      <p:pic>
        <p:nvPicPr>
          <p:cNvPr id="4" name="Content Placeholder 3" descr="../../../../../../../Documents/TCTB_logo/diagram_relationships_noProp_paperVersi">
            <a:extLst>
              <a:ext uri="{FF2B5EF4-FFF2-40B4-BE49-F238E27FC236}">
                <a16:creationId xmlns:a16="http://schemas.microsoft.com/office/drawing/2014/main" id="{E0AADE29-3F66-46CC-A4E2-2EFEE7E0C71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063" y="1690688"/>
            <a:ext cx="7068767" cy="46594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1B253F-9565-4796-BE41-7AB9BB9153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850" y="230189"/>
            <a:ext cx="846154" cy="79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54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F5936-3619-41D2-AE54-722FFE8D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2DA66-3040-4ECA-8DC8-385DBF2E0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139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5700" dirty="0">
                <a:hlinkClick r:id="rId3"/>
              </a:rPr>
              <a:t>threecountrytrustedbroker.com</a:t>
            </a:r>
            <a:endParaRPr lang="en-US" sz="5700" dirty="0"/>
          </a:p>
          <a:p>
            <a:pPr algn="ctr"/>
            <a:endParaRPr lang="en-US" sz="5200" dirty="0"/>
          </a:p>
          <a:p>
            <a:pPr algn="ctr"/>
            <a:endParaRPr lang="en-US" sz="44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b="1" dirty="0"/>
              <a:t>Chuck Dickey</a:t>
            </a:r>
          </a:p>
          <a:p>
            <a:pPr marL="0" indent="0" algn="ctr">
              <a:buNone/>
            </a:pPr>
            <a:r>
              <a:rPr lang="en-US" b="1" dirty="0">
                <a:hlinkClick r:id="rId4"/>
              </a:rPr>
              <a:t>jcdickey@threecountrytrustedbroker.com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Valentin </a:t>
            </a:r>
            <a:r>
              <a:rPr lang="en-US" b="1" dirty="0" err="1"/>
              <a:t>Uvarov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hlinkClick r:id="rId5"/>
              </a:rPr>
              <a:t>uvarov.valent@yandex.ru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TCTB, LLC</a:t>
            </a:r>
          </a:p>
          <a:p>
            <a:pPr marL="0" indent="0" algn="ctr">
              <a:buNone/>
            </a:pPr>
            <a:r>
              <a:rPr lang="en-US" b="1" dirty="0"/>
              <a:t>P. O. Box 591031</a:t>
            </a:r>
          </a:p>
          <a:p>
            <a:pPr marL="0" indent="0" algn="ctr">
              <a:buNone/>
            </a:pPr>
            <a:r>
              <a:rPr lang="en-US" b="1" dirty="0"/>
              <a:t>Houston, TX 77259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067639-4B1F-4038-9B4E-2AF7BCB095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906" y="2374231"/>
            <a:ext cx="1760188" cy="161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80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3578</TotalTime>
  <Words>361</Words>
  <Application>Microsoft Office PowerPoint</Application>
  <PresentationFormat>Widescreen</PresentationFormat>
  <Paragraphs>64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International Institute of Space Law “Happy Hour” Presentation September 18, 2021 “TCTB: A Private-Public Path to Cooperative ADR”</vt:lpstr>
      <vt:lpstr>We All Agree …</vt:lpstr>
      <vt:lpstr>Hurdles to Cooperative ADR </vt:lpstr>
      <vt:lpstr>ADR Alternatives </vt:lpstr>
      <vt:lpstr>TCTB: Contracting Relationships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 Alternatives</dc:title>
  <dc:creator>Chuck Dickey</dc:creator>
  <cp:lastModifiedBy>Chuck Dickey</cp:lastModifiedBy>
  <cp:revision>137</cp:revision>
  <dcterms:created xsi:type="dcterms:W3CDTF">2021-08-01T13:07:46Z</dcterms:created>
  <dcterms:modified xsi:type="dcterms:W3CDTF">2021-09-05T19:02:04Z</dcterms:modified>
</cp:coreProperties>
</file>